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3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pen Sauce" pitchFamily="2" charset="77"/>
      <p:regular r:id="rId13"/>
    </p:embeddedFont>
    <p:embeddedFont>
      <p:font typeface="Open Sauce Italics" pitchFamily="2" charset="77"/>
      <p:regular r:id="rId14"/>
      <p:italic r:id="rId15"/>
    </p:embeddedFont>
    <p:embeddedFont>
      <p:font typeface="Oswald" pitchFamily="2" charset="77"/>
      <p:regular r:id="rId16"/>
      <p:bold r:id="rId17"/>
    </p:embeddedFont>
    <p:embeddedFont>
      <p:font typeface="Oswald Bold" pitchFamily="2" charset="77"/>
      <p:regular r:id="rId18"/>
      <p:bold r:id="rId19"/>
    </p:embeddedFont>
    <p:embeddedFont>
      <p:font typeface="Times New Roman Bold" panose="02030802070405020303" pitchFamily="18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236347" y="1308232"/>
            <a:ext cx="9815307" cy="563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FITNESS</a:t>
            </a:r>
          </a:p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APP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2643" y="7285101"/>
            <a:ext cx="2872234" cy="2773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231F20"/>
                </a:solidFill>
                <a:latin typeface="Times New Roman Bold"/>
              </a:rPr>
              <a:t>BASAVARAJ PATIL </a:t>
            </a:r>
          </a:p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231F20"/>
                </a:solidFill>
                <a:latin typeface="Times New Roman Bold"/>
              </a:rPr>
              <a:t>SAURAV SINGH </a:t>
            </a:r>
          </a:p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231F20"/>
                </a:solidFill>
                <a:latin typeface="Times New Roman Bold"/>
              </a:rPr>
              <a:t>BHUVAN RAJ</a:t>
            </a:r>
          </a:p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231F20"/>
                </a:solidFill>
                <a:latin typeface="Times New Roman Bold"/>
              </a:rPr>
              <a:t>ROHIT </a:t>
            </a:r>
          </a:p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231F20"/>
                </a:solidFill>
                <a:latin typeface="Times New Roman Bold"/>
              </a:rPr>
              <a:t>RAHUL </a:t>
            </a:r>
          </a:p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231F20"/>
                </a:solidFill>
                <a:latin typeface="Times New Roman Bold"/>
              </a:rPr>
              <a:t>BOYUAN YE</a:t>
            </a:r>
          </a:p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231F20"/>
                </a:solidFill>
                <a:latin typeface="Times New Roman Bold"/>
              </a:rPr>
              <a:t>MALAV BHAT</a:t>
            </a:r>
          </a:p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1999" spc="195">
                <a:solidFill>
                  <a:srgbClr val="231F20"/>
                </a:solidFill>
                <a:latin typeface="Times New Roman Bold"/>
              </a:rPr>
              <a:t>REVANTH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477196" y="336373"/>
            <a:ext cx="11333605" cy="183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83"/>
              </a:lnSpc>
            </a:pPr>
            <a:r>
              <a:rPr lang="en-US" sz="10929" spc="1071" dirty="0">
                <a:solidFill>
                  <a:srgbClr val="231F20"/>
                </a:solidFill>
                <a:latin typeface="Oswald Bold"/>
              </a:rPr>
              <a:t>OUR PROJECT</a:t>
            </a:r>
          </a:p>
        </p:txBody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295992" y="2523628"/>
            <a:ext cx="11696011" cy="7647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847" b="1" u="sng" dirty="0">
                <a:solidFill>
                  <a:srgbClr val="231F20"/>
                </a:solidFill>
                <a:latin typeface="Open Sauce"/>
              </a:rPr>
              <a:t>For normal user</a:t>
            </a:r>
          </a:p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847" dirty="0">
                <a:solidFill>
                  <a:srgbClr val="231F20"/>
                </a:solidFill>
                <a:latin typeface="Open Sauce"/>
              </a:rPr>
              <a:t>Login &amp; Signup &amp; Log out</a:t>
            </a:r>
          </a:p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847" dirty="0">
                <a:solidFill>
                  <a:srgbClr val="231F20"/>
                </a:solidFill>
                <a:latin typeface="Open Sauce"/>
              </a:rPr>
              <a:t>Select &amp; Remove Daily exercise</a:t>
            </a:r>
          </a:p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847" dirty="0">
                <a:solidFill>
                  <a:srgbClr val="231F20"/>
                </a:solidFill>
                <a:latin typeface="Open Sauce"/>
              </a:rPr>
              <a:t>Editing Profile</a:t>
            </a:r>
          </a:p>
          <a:p>
            <a:pPr algn="ctr">
              <a:lnSpc>
                <a:spcPts val="5001"/>
              </a:lnSpc>
              <a:spcBef>
                <a:spcPct val="0"/>
              </a:spcBef>
            </a:pPr>
            <a:endParaRPr lang="en-US" sz="3847" dirty="0">
              <a:solidFill>
                <a:srgbClr val="231F20"/>
              </a:solidFill>
              <a:latin typeface="Open Sauce"/>
            </a:endParaRPr>
          </a:p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847" b="1" u="sng" dirty="0">
                <a:solidFill>
                  <a:srgbClr val="231F20"/>
                </a:solidFill>
                <a:latin typeface="Open Sauce"/>
              </a:rPr>
              <a:t>For Administrator</a:t>
            </a:r>
          </a:p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847" dirty="0">
                <a:solidFill>
                  <a:srgbClr val="231F20"/>
                </a:solidFill>
                <a:latin typeface="Open Sauce"/>
              </a:rPr>
              <a:t>Login &amp; Log out</a:t>
            </a:r>
          </a:p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847" dirty="0">
                <a:solidFill>
                  <a:srgbClr val="231F20"/>
                </a:solidFill>
                <a:latin typeface="Open Sauce"/>
              </a:rPr>
              <a:t>Manage Exercise List</a:t>
            </a:r>
          </a:p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847" dirty="0">
                <a:solidFill>
                  <a:srgbClr val="231F20"/>
                </a:solidFill>
                <a:latin typeface="Open Sauce"/>
              </a:rPr>
              <a:t>Manage User List</a:t>
            </a:r>
          </a:p>
          <a:p>
            <a:pPr algn="ctr">
              <a:lnSpc>
                <a:spcPts val="5001"/>
              </a:lnSpc>
              <a:spcBef>
                <a:spcPct val="0"/>
              </a:spcBef>
            </a:pPr>
            <a:endParaRPr lang="en-US" sz="3847" dirty="0">
              <a:solidFill>
                <a:srgbClr val="231F20"/>
              </a:solidFill>
              <a:latin typeface="Open Sauce"/>
            </a:endParaRPr>
          </a:p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847" b="1" u="sng" dirty="0">
                <a:solidFill>
                  <a:srgbClr val="231F20"/>
                </a:solidFill>
                <a:latin typeface="Open Sauce"/>
              </a:rPr>
              <a:t>Also</a:t>
            </a:r>
          </a:p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847" dirty="0">
                <a:solidFill>
                  <a:srgbClr val="231F20"/>
                </a:solidFill>
                <a:latin typeface="Open Sauce"/>
              </a:rPr>
              <a:t>Different pages display for different roles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58563" y="895350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CONTRIBUTIONS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2603" y="4426642"/>
            <a:ext cx="3120709" cy="157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000000"/>
                </a:solidFill>
                <a:latin typeface="Times New Roman Bold"/>
              </a:rPr>
              <a:t>BASAVARAJ PATIL</a:t>
            </a:r>
          </a:p>
          <a:p>
            <a:pPr algn="ctr">
              <a:lnSpc>
                <a:spcPts val="2759"/>
              </a:lnSpc>
            </a:pPr>
            <a:endParaRPr lang="en-US" sz="1999" spc="195">
              <a:solidFill>
                <a:srgbClr val="000000"/>
              </a:solidFill>
              <a:latin typeface="Times New Roman Bold"/>
            </a:endParaRPr>
          </a:p>
          <a:p>
            <a:pPr algn="ctr">
              <a:lnSpc>
                <a:spcPts val="2069"/>
              </a:lnSpc>
            </a:pPr>
            <a:r>
              <a:rPr lang="en-US" sz="1499" spc="146">
                <a:solidFill>
                  <a:srgbClr val="000000"/>
                </a:solidFill>
                <a:latin typeface="Times New Roman Bold"/>
              </a:rPr>
              <a:t>WORKED ON CONTROLLER AND SERVICES CLASSES </a:t>
            </a:r>
          </a:p>
          <a:p>
            <a:pPr algn="ctr">
              <a:lnSpc>
                <a:spcPts val="2759"/>
              </a:lnSpc>
              <a:spcBef>
                <a:spcPct val="0"/>
              </a:spcBef>
            </a:pPr>
            <a:endParaRPr lang="en-US" sz="1499" spc="146">
              <a:solidFill>
                <a:srgbClr val="000000"/>
              </a:solidFill>
              <a:latin typeface="Times New Roman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451022" y="4426642"/>
            <a:ext cx="3717652" cy="140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000000"/>
                </a:solidFill>
                <a:latin typeface="Times New Roman Bold"/>
              </a:rPr>
              <a:t>RAHUL POTHIRENDI</a:t>
            </a:r>
          </a:p>
          <a:p>
            <a:pPr algn="ctr">
              <a:lnSpc>
                <a:spcPts val="2759"/>
              </a:lnSpc>
            </a:pPr>
            <a:endParaRPr lang="en-US" sz="1999" spc="195">
              <a:solidFill>
                <a:srgbClr val="000000"/>
              </a:solidFill>
              <a:latin typeface="Times New Roman Bold"/>
            </a:endParaRPr>
          </a:p>
          <a:p>
            <a:pPr algn="ctr">
              <a:lnSpc>
                <a:spcPts val="1835"/>
              </a:lnSpc>
              <a:spcBef>
                <a:spcPct val="0"/>
              </a:spcBef>
            </a:pPr>
            <a:r>
              <a:rPr lang="en-US" sz="1329" spc="130">
                <a:solidFill>
                  <a:srgbClr val="000000"/>
                </a:solidFill>
                <a:latin typeface="Times New Roman Bold"/>
              </a:rPr>
              <a:t>WORKED ON DATABASE , CREATED MAPPER PACKAGES TO CREATE SUBCLASSES FOR CONNECTION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72011" y="4417117"/>
            <a:ext cx="3643224" cy="1741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</a:pPr>
            <a:r>
              <a:rPr lang="en-US" sz="2031" spc="199">
                <a:solidFill>
                  <a:srgbClr val="000000"/>
                </a:solidFill>
                <a:latin typeface="Times New Roman Bold"/>
              </a:rPr>
              <a:t>BHUVAN RAJ</a:t>
            </a:r>
          </a:p>
          <a:p>
            <a:pPr algn="ctr">
              <a:lnSpc>
                <a:spcPts val="2803"/>
              </a:lnSpc>
            </a:pPr>
            <a:endParaRPr lang="en-US" sz="2031" spc="199">
              <a:solidFill>
                <a:srgbClr val="000000"/>
              </a:solidFill>
              <a:latin typeface="Times New Roman Bold"/>
            </a:endParaRPr>
          </a:p>
          <a:p>
            <a:pPr algn="ctr">
              <a:lnSpc>
                <a:spcPts val="1975"/>
              </a:lnSpc>
              <a:spcBef>
                <a:spcPct val="0"/>
              </a:spcBef>
            </a:pPr>
            <a:r>
              <a:rPr lang="en-US" sz="1431" spc="140">
                <a:solidFill>
                  <a:srgbClr val="000000"/>
                </a:solidFill>
                <a:latin typeface="Times New Roman Bold"/>
              </a:rPr>
              <a:t>WORKED ON  BACKEND CREATED MAPPER AND SERVICE CLASSES. CREATED LOGIN AND SIGNUP PAGE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20440" y="4426642"/>
            <a:ext cx="2979065" cy="144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1933" spc="189">
                <a:solidFill>
                  <a:srgbClr val="000000"/>
                </a:solidFill>
                <a:latin typeface="Times New Roman Bold"/>
              </a:rPr>
              <a:t>SAURAV SINGH</a:t>
            </a:r>
          </a:p>
          <a:p>
            <a:pPr algn="ctr">
              <a:lnSpc>
                <a:spcPts val="2668"/>
              </a:lnSpc>
            </a:pPr>
            <a:endParaRPr lang="en-US" sz="1933" spc="189">
              <a:solidFill>
                <a:srgbClr val="000000"/>
              </a:solidFill>
              <a:latin typeface="Times New Roman Bold"/>
            </a:endParaRPr>
          </a:p>
          <a:p>
            <a:pPr algn="ctr">
              <a:lnSpc>
                <a:spcPts val="1978"/>
              </a:lnSpc>
              <a:spcBef>
                <a:spcPct val="0"/>
              </a:spcBef>
            </a:pPr>
            <a:r>
              <a:rPr lang="en-US" sz="1433" spc="140">
                <a:solidFill>
                  <a:srgbClr val="000000"/>
                </a:solidFill>
                <a:latin typeface="Times New Roman Bold"/>
              </a:rPr>
              <a:t>WORKED ON BACKEND CREATED CONTROLLER AND SERVICE CLASS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7514648"/>
            <a:ext cx="3552310" cy="118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000000"/>
                </a:solidFill>
                <a:latin typeface="Times New Roman Bold"/>
              </a:rPr>
              <a:t>ROHIT VARMA</a:t>
            </a:r>
          </a:p>
          <a:p>
            <a:pPr algn="ctr">
              <a:lnSpc>
                <a:spcPts val="2759"/>
              </a:lnSpc>
            </a:pPr>
            <a:endParaRPr lang="en-US" sz="1999" spc="195">
              <a:solidFill>
                <a:srgbClr val="000000"/>
              </a:solidFill>
              <a:latin typeface="Times New Roman Bold"/>
            </a:endParaRPr>
          </a:p>
          <a:p>
            <a:pPr algn="ctr">
              <a:lnSpc>
                <a:spcPts val="1835"/>
              </a:lnSpc>
              <a:spcBef>
                <a:spcPct val="0"/>
              </a:spcBef>
            </a:pPr>
            <a:r>
              <a:rPr lang="en-US" sz="1329" spc="130">
                <a:solidFill>
                  <a:srgbClr val="000000"/>
                </a:solidFill>
                <a:latin typeface="Times New Roman Bold"/>
              </a:rPr>
              <a:t>WORKED ON DATABASE AND UI IMPLEMENTATIONS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72011" y="7514648"/>
            <a:ext cx="3643224" cy="140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000000"/>
                </a:solidFill>
                <a:latin typeface="Times New Roman Bold"/>
              </a:rPr>
              <a:t>MALAV BHATT</a:t>
            </a:r>
          </a:p>
          <a:p>
            <a:pPr algn="ctr">
              <a:lnSpc>
                <a:spcPts val="2759"/>
              </a:lnSpc>
            </a:pPr>
            <a:endParaRPr lang="en-US" sz="1999" spc="195">
              <a:solidFill>
                <a:srgbClr val="000000"/>
              </a:solidFill>
              <a:latin typeface="Times New Roman Bold"/>
            </a:endParaRPr>
          </a:p>
          <a:p>
            <a:pPr algn="ctr">
              <a:lnSpc>
                <a:spcPts val="1835"/>
              </a:lnSpc>
              <a:spcBef>
                <a:spcPct val="0"/>
              </a:spcBef>
            </a:pPr>
            <a:r>
              <a:rPr lang="en-US" sz="1329" spc="130">
                <a:solidFill>
                  <a:srgbClr val="000000"/>
                </a:solidFill>
                <a:latin typeface="Times New Roman Bold"/>
              </a:rPr>
              <a:t>WORKED ON DATABASE , CREATED MAPPER PACKAGES TO CREATE SUBCLASSES FOR CONNECTION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20440" y="7514648"/>
            <a:ext cx="3164489" cy="140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000000"/>
                </a:solidFill>
                <a:latin typeface="Times New Roman Bold"/>
              </a:rPr>
              <a:t>ERIK BOYUAN YE</a:t>
            </a:r>
          </a:p>
          <a:p>
            <a:pPr algn="ctr">
              <a:lnSpc>
                <a:spcPts val="2759"/>
              </a:lnSpc>
            </a:pPr>
            <a:endParaRPr lang="en-US" sz="1999" spc="195">
              <a:solidFill>
                <a:srgbClr val="000000"/>
              </a:solidFill>
              <a:latin typeface="Times New Roman Bold"/>
            </a:endParaRPr>
          </a:p>
          <a:p>
            <a:pPr algn="ctr">
              <a:lnSpc>
                <a:spcPts val="1835"/>
              </a:lnSpc>
              <a:spcBef>
                <a:spcPct val="0"/>
              </a:spcBef>
            </a:pPr>
            <a:r>
              <a:rPr lang="en-US" sz="1329" spc="130">
                <a:solidFill>
                  <a:srgbClr val="000000"/>
                </a:solidFill>
                <a:latin typeface="Times New Roman Bold"/>
              </a:rPr>
              <a:t>WORKED ON BACKEND AND FRONTEND IMPLEMENTATIONS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75930" y="7514648"/>
            <a:ext cx="4467835" cy="120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</a:pPr>
            <a:r>
              <a:rPr lang="en-US" sz="1999" spc="195">
                <a:solidFill>
                  <a:srgbClr val="000000"/>
                </a:solidFill>
                <a:latin typeface="Times New Roman Bold"/>
              </a:rPr>
              <a:t>REVANTH</a:t>
            </a:r>
          </a:p>
          <a:p>
            <a:pPr algn="ctr">
              <a:lnSpc>
                <a:spcPts val="2207"/>
              </a:lnSpc>
              <a:spcBef>
                <a:spcPct val="0"/>
              </a:spcBef>
            </a:pPr>
            <a:r>
              <a:rPr lang="en-US" sz="1599" spc="156">
                <a:solidFill>
                  <a:srgbClr val="000000"/>
                </a:solidFill>
                <a:latin typeface="Times New Roman Bold"/>
              </a:rPr>
              <a:t>WORKED ON DATABASE , CREATED MAPPER PACKAGES TO CREATE SUBCLASSES FOR CONNECTION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8483" y="3608687"/>
            <a:ext cx="5751095" cy="5236254"/>
          </a:xfrm>
          <a:custGeom>
            <a:avLst/>
            <a:gdLst/>
            <a:ahLst/>
            <a:cxnLst/>
            <a:rect l="l" t="t" r="r" b="b"/>
            <a:pathLst>
              <a:path w="5465308" h="5236254">
                <a:moveTo>
                  <a:pt x="0" y="0"/>
                </a:moveTo>
                <a:lnTo>
                  <a:pt x="5465308" y="0"/>
                </a:lnTo>
                <a:lnTo>
                  <a:pt x="5465308" y="5236254"/>
                </a:lnTo>
                <a:lnTo>
                  <a:pt x="0" y="5236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099" t="-11066" r="-344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690980" y="140024"/>
            <a:ext cx="10906040" cy="2750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USER-CENTRIC DESIGN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CED5A78-0CA1-E405-92BA-6F8A55DDB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977" y="3711011"/>
            <a:ext cx="7772400" cy="50316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246124" y="3619187"/>
            <a:ext cx="3012669" cy="4735039"/>
          </a:xfrm>
          <a:custGeom>
            <a:avLst/>
            <a:gdLst/>
            <a:ahLst/>
            <a:cxnLst/>
            <a:rect l="l" t="t" r="r" b="b"/>
            <a:pathLst>
              <a:path w="3012669" h="4735039">
                <a:moveTo>
                  <a:pt x="0" y="0"/>
                </a:moveTo>
                <a:lnTo>
                  <a:pt x="3012668" y="0"/>
                </a:lnTo>
                <a:lnTo>
                  <a:pt x="3012668" y="4735039"/>
                </a:lnTo>
                <a:lnTo>
                  <a:pt x="0" y="47350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114813" y="3223364"/>
            <a:ext cx="2644058" cy="2379653"/>
          </a:xfrm>
          <a:custGeom>
            <a:avLst/>
            <a:gdLst/>
            <a:ahLst/>
            <a:cxnLst/>
            <a:rect l="l" t="t" r="r" b="b"/>
            <a:pathLst>
              <a:path w="2644058" h="2379653">
                <a:moveTo>
                  <a:pt x="0" y="0"/>
                </a:moveTo>
                <a:lnTo>
                  <a:pt x="2644058" y="0"/>
                </a:lnTo>
                <a:lnTo>
                  <a:pt x="2644058" y="2379653"/>
                </a:lnTo>
                <a:lnTo>
                  <a:pt x="0" y="2379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964142" y="2998752"/>
            <a:ext cx="1846661" cy="2604265"/>
          </a:xfrm>
          <a:custGeom>
            <a:avLst/>
            <a:gdLst/>
            <a:ahLst/>
            <a:cxnLst/>
            <a:rect l="l" t="t" r="r" b="b"/>
            <a:pathLst>
              <a:path w="1846661" h="2604265">
                <a:moveTo>
                  <a:pt x="0" y="0"/>
                </a:moveTo>
                <a:lnTo>
                  <a:pt x="1846661" y="0"/>
                </a:lnTo>
                <a:lnTo>
                  <a:pt x="1846661" y="2604265"/>
                </a:lnTo>
                <a:lnTo>
                  <a:pt x="0" y="26042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452547" y="7329646"/>
            <a:ext cx="1538976" cy="2170350"/>
          </a:xfrm>
          <a:custGeom>
            <a:avLst/>
            <a:gdLst/>
            <a:ahLst/>
            <a:cxnLst/>
            <a:rect l="l" t="t" r="r" b="b"/>
            <a:pathLst>
              <a:path w="1538976" h="2170350">
                <a:moveTo>
                  <a:pt x="0" y="0"/>
                </a:moveTo>
                <a:lnTo>
                  <a:pt x="1538976" y="0"/>
                </a:lnTo>
                <a:lnTo>
                  <a:pt x="1538976" y="2170351"/>
                </a:lnTo>
                <a:lnTo>
                  <a:pt x="0" y="21703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01769" y="6676538"/>
            <a:ext cx="1556600" cy="1556600"/>
          </a:xfrm>
          <a:custGeom>
            <a:avLst/>
            <a:gdLst/>
            <a:ahLst/>
            <a:cxnLst/>
            <a:rect l="l" t="t" r="r" b="b"/>
            <a:pathLst>
              <a:path w="1556600" h="1556600">
                <a:moveTo>
                  <a:pt x="0" y="0"/>
                </a:moveTo>
                <a:lnTo>
                  <a:pt x="1556600" y="0"/>
                </a:lnTo>
                <a:lnTo>
                  <a:pt x="1556600" y="1556600"/>
                </a:lnTo>
                <a:lnTo>
                  <a:pt x="0" y="15566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477197" y="847725"/>
            <a:ext cx="11333605" cy="1836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83"/>
              </a:lnSpc>
            </a:pPr>
            <a:r>
              <a:rPr lang="en-US" sz="10929" spc="1071">
                <a:solidFill>
                  <a:srgbClr val="231F20"/>
                </a:solidFill>
                <a:latin typeface="Oswald Bold"/>
              </a:rPr>
              <a:t>TECH STACK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123715" y="933450"/>
            <a:ext cx="12040570" cy="174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9"/>
              </a:lnSpc>
              <a:spcBef>
                <a:spcPct val="0"/>
              </a:spcBef>
            </a:pPr>
            <a:r>
              <a:rPr lang="en-US" sz="10899" dirty="0">
                <a:solidFill>
                  <a:srgbClr val="000000"/>
                </a:solidFill>
                <a:latin typeface="Oswald"/>
              </a:rPr>
              <a:t>OUR CODE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9366" y="3396429"/>
            <a:ext cx="16049934" cy="437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4"/>
              </a:lnSpc>
            </a:pPr>
            <a:r>
              <a:rPr lang="en-US" sz="3119" b="1" u="sng" spc="305" dirty="0">
                <a:solidFill>
                  <a:srgbClr val="000000"/>
                </a:solidFill>
                <a:latin typeface="+mj-lt"/>
              </a:rPr>
              <a:t>Data Store</a:t>
            </a:r>
            <a:r>
              <a:rPr lang="en-US" sz="3119" spc="305" dirty="0">
                <a:solidFill>
                  <a:srgbClr val="000000"/>
                </a:solidFill>
                <a:latin typeface="+mj-lt"/>
              </a:rPr>
              <a:t>: Relational Database</a:t>
            </a:r>
          </a:p>
          <a:p>
            <a:pPr algn="ctr">
              <a:lnSpc>
                <a:spcPts val="4304"/>
              </a:lnSpc>
            </a:pPr>
            <a:r>
              <a:rPr lang="en-US" sz="3119" b="1" u="sng" spc="305" dirty="0">
                <a:solidFill>
                  <a:srgbClr val="000000"/>
                </a:solidFill>
                <a:latin typeface="+mj-lt"/>
              </a:rPr>
              <a:t>User Friendly UI</a:t>
            </a:r>
            <a:r>
              <a:rPr lang="en-US" sz="3119" spc="305" dirty="0">
                <a:solidFill>
                  <a:srgbClr val="000000"/>
                </a:solidFill>
                <a:latin typeface="+mj-lt"/>
              </a:rPr>
              <a:t>: Vue3 + html+ </a:t>
            </a:r>
            <a:r>
              <a:rPr lang="en-US" sz="3119" spc="305" dirty="0" err="1">
                <a:solidFill>
                  <a:srgbClr val="000000"/>
                </a:solidFill>
                <a:latin typeface="+mj-lt"/>
              </a:rPr>
              <a:t>css</a:t>
            </a:r>
            <a:r>
              <a:rPr lang="en-US" sz="3119" spc="305" dirty="0">
                <a:solidFill>
                  <a:srgbClr val="000000"/>
                </a:solidFill>
                <a:latin typeface="+mj-lt"/>
              </a:rPr>
              <a:t> + </a:t>
            </a:r>
            <a:r>
              <a:rPr lang="en-US" sz="3119" spc="305" dirty="0" err="1">
                <a:solidFill>
                  <a:srgbClr val="000000"/>
                </a:solidFill>
                <a:latin typeface="+mj-lt"/>
              </a:rPr>
              <a:t>js</a:t>
            </a:r>
            <a:endParaRPr lang="en-US" sz="3119" spc="305" dirty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3119" b="1" u="sng" spc="305" dirty="0">
                <a:solidFill>
                  <a:srgbClr val="000000"/>
                </a:solidFill>
                <a:latin typeface="+mj-lt"/>
              </a:rPr>
              <a:t>Well-Structured Backend</a:t>
            </a:r>
            <a:r>
              <a:rPr lang="en-US" sz="3119" spc="305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US" sz="3119" spc="305" dirty="0" err="1">
                <a:solidFill>
                  <a:srgbClr val="000000"/>
                </a:solidFill>
                <a:latin typeface="+mj-lt"/>
              </a:rPr>
              <a:t>Springboot</a:t>
            </a:r>
            <a:endParaRPr lang="en-US" sz="3119" spc="305" dirty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ts val="4304"/>
              </a:lnSpc>
              <a:spcBef>
                <a:spcPct val="0"/>
              </a:spcBef>
            </a:pPr>
            <a:endParaRPr lang="en-US" sz="3119" spc="305" dirty="0">
              <a:solidFill>
                <a:srgbClr val="000000"/>
              </a:solidFill>
              <a:latin typeface="+mj-lt"/>
            </a:endParaRPr>
          </a:p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3119" spc="305" dirty="0">
                <a:solidFill>
                  <a:srgbClr val="000000"/>
                </a:solidFill>
                <a:latin typeface="+mj-lt"/>
              </a:rPr>
              <a:t>Also, </a:t>
            </a:r>
          </a:p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3119" b="1" u="sng" spc="305" dirty="0">
                <a:solidFill>
                  <a:srgbClr val="000000"/>
                </a:solidFill>
                <a:latin typeface="+mj-lt"/>
              </a:rPr>
              <a:t>Clean code</a:t>
            </a:r>
            <a:r>
              <a:rPr lang="en-US" sz="3119" spc="305" dirty="0">
                <a:solidFill>
                  <a:srgbClr val="000000"/>
                </a:solidFill>
                <a:latin typeface="+mj-lt"/>
              </a:rPr>
              <a:t>, easy to understand</a:t>
            </a:r>
          </a:p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3119" b="1" u="sng" spc="305" dirty="0">
                <a:solidFill>
                  <a:srgbClr val="000000"/>
                </a:solidFill>
                <a:latin typeface="+mj-lt"/>
              </a:rPr>
              <a:t>SOLID &amp; OOD</a:t>
            </a:r>
            <a:r>
              <a:rPr lang="en-US" sz="3119" spc="305" dirty="0">
                <a:solidFill>
                  <a:srgbClr val="000000"/>
                </a:solidFill>
                <a:latin typeface="+mj-lt"/>
              </a:rPr>
              <a:t>, data</a:t>
            </a:r>
            <a:r>
              <a:rPr lang="zh-CN" altLang="en-US" sz="3119" spc="305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119" spc="305" dirty="0">
                <a:solidFill>
                  <a:srgbClr val="000000"/>
                </a:solidFill>
                <a:latin typeface="+mj-lt"/>
              </a:rPr>
              <a:t>protected, low coupling</a:t>
            </a:r>
          </a:p>
          <a:p>
            <a:pPr algn="ctr">
              <a:lnSpc>
                <a:spcPts val="4304"/>
              </a:lnSpc>
              <a:spcBef>
                <a:spcPct val="0"/>
              </a:spcBef>
            </a:pPr>
            <a:r>
              <a:rPr lang="en-US" sz="3119" b="1" u="sng" spc="305" dirty="0">
                <a:solidFill>
                  <a:srgbClr val="000000"/>
                </a:solidFill>
                <a:latin typeface="+mj-lt"/>
              </a:rPr>
              <a:t>MVC</a:t>
            </a:r>
            <a:r>
              <a:rPr lang="zh-CN" altLang="en-US" sz="3119" b="1" u="sng" spc="305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3119" b="1" u="sng" spc="305" dirty="0">
                <a:solidFill>
                  <a:srgbClr val="000000"/>
                </a:solidFill>
                <a:latin typeface="+mj-lt"/>
              </a:rPr>
              <a:t>Model</a:t>
            </a:r>
            <a:r>
              <a:rPr lang="en-US" altLang="zh-CN" sz="3119" spc="305" dirty="0">
                <a:solidFill>
                  <a:srgbClr val="000000"/>
                </a:solidFill>
                <a:latin typeface="+mj-lt"/>
              </a:rPr>
              <a:t>: well-structured, reusable, maintainable</a:t>
            </a:r>
            <a:endParaRPr lang="en-US" sz="3119" spc="305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86644" y="4421328"/>
            <a:ext cx="5940797" cy="427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08"/>
              </a:lnSpc>
              <a:spcBef>
                <a:spcPct val="0"/>
              </a:spcBef>
            </a:pPr>
            <a:r>
              <a:rPr lang="en-US" sz="2434" dirty="0">
                <a:solidFill>
                  <a:srgbClr val="000000"/>
                </a:solidFill>
                <a:latin typeface="Open Sauce Italics"/>
              </a:rPr>
              <a:t>Fitness App stands as a testament to the seamless integration of Java Spring Boot for a robust backend and HTML, CSS, and JavaScript for an engaging frontend. The application not only tracks fitness but also provides a personalized and interactive experience, making it a go-to choice for individuals committed to their health and wellness journey.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257</Words>
  <Application>Microsoft Macintosh PowerPoint</Application>
  <PresentationFormat>Custom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Oswald Bold</vt:lpstr>
      <vt:lpstr>Calibri</vt:lpstr>
      <vt:lpstr>Oswald</vt:lpstr>
      <vt:lpstr>Times New Roman Bold</vt:lpstr>
      <vt:lpstr>Open Sauce</vt:lpstr>
      <vt:lpstr>Open Sauce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APP</dc:title>
  <cp:lastModifiedBy>Boyuan Ye</cp:lastModifiedBy>
  <cp:revision>2</cp:revision>
  <dcterms:created xsi:type="dcterms:W3CDTF">2006-08-16T00:00:00Z</dcterms:created>
  <dcterms:modified xsi:type="dcterms:W3CDTF">2023-12-15T04:02:14Z</dcterms:modified>
  <dc:identifier>DAF2_UFDRe4</dc:identifier>
</cp:coreProperties>
</file>